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Override1.xml" ContentType="application/vnd.openxmlformats-officedocument.themeOverr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258" r:id="rId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EAEAEA"/>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91" d="100"/>
          <a:sy n="91" d="100"/>
        </p:scale>
        <p:origin x="208" y="6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IE COMOLLI" userId="5bcbbd33ee279ff1" providerId="LiveId" clId="{06F9130C-6031-4DDC-971D-949041A041D2}"/>
    <pc:docChg chg="modSld">
      <pc:chgData name="CHARLIE COMOLLI" userId="5bcbbd33ee279ff1" providerId="LiveId" clId="{06F9130C-6031-4DDC-971D-949041A041D2}" dt="2024-09-25T23:00:53.788" v="114" actId="20577"/>
      <pc:docMkLst>
        <pc:docMk/>
      </pc:docMkLst>
      <pc:sldChg chg="modSp mod">
        <pc:chgData name="CHARLIE COMOLLI" userId="5bcbbd33ee279ff1" providerId="LiveId" clId="{06F9130C-6031-4DDC-971D-949041A041D2}" dt="2024-09-25T23:00:53.788" v="114" actId="20577"/>
        <pc:sldMkLst>
          <pc:docMk/>
          <pc:sldMk cId="2638449820" sldId="256"/>
        </pc:sldMkLst>
        <pc:spChg chg="mod">
          <ac:chgData name="CHARLIE COMOLLI" userId="5bcbbd33ee279ff1" providerId="LiveId" clId="{06F9130C-6031-4DDC-971D-949041A041D2}" dt="2024-09-25T22:57:22.961" v="51" actId="20577"/>
          <ac:spMkLst>
            <pc:docMk/>
            <pc:sldMk cId="2638449820" sldId="256"/>
            <ac:spMk id="2" creationId="{BF080B6A-4500-4187-8B8D-71D8EFE9A920}"/>
          </ac:spMkLst>
        </pc:spChg>
        <pc:spChg chg="mod">
          <ac:chgData name="CHARLIE COMOLLI" userId="5bcbbd33ee279ff1" providerId="LiveId" clId="{06F9130C-6031-4DDC-971D-949041A041D2}" dt="2024-09-25T23:00:53.788" v="114" actId="20577"/>
          <ac:spMkLst>
            <pc:docMk/>
            <pc:sldMk cId="2638449820" sldId="256"/>
            <ac:spMk id="3" creationId="{D9B90448-9A20-3399-D6ED-60164927BFDB}"/>
          </ac:spMkLst>
        </pc:spChg>
        <pc:spChg chg="mod">
          <ac:chgData name="CHARLIE COMOLLI" userId="5bcbbd33ee279ff1" providerId="LiveId" clId="{06F9130C-6031-4DDC-971D-949041A041D2}" dt="2024-09-25T22:57:14.882" v="47" actId="20577"/>
          <ac:spMkLst>
            <pc:docMk/>
            <pc:sldMk cId="2638449820" sldId="256"/>
            <ac:spMk id="5" creationId="{41A250AD-3700-E3D2-F085-A97446BA7CE3}"/>
          </ac:spMkLst>
        </pc:spChg>
        <pc:spChg chg="mod">
          <ac:chgData name="CHARLIE COMOLLI" userId="5bcbbd33ee279ff1" providerId="LiveId" clId="{06F9130C-6031-4DDC-971D-949041A041D2}" dt="2024-09-25T22:57:47.894" v="67" actId="20577"/>
          <ac:spMkLst>
            <pc:docMk/>
            <pc:sldMk cId="2638449820" sldId="256"/>
            <ac:spMk id="43" creationId="{0195C4C9-AD01-8107-689B-60DDC5BDCDC5}"/>
          </ac:spMkLst>
        </pc:spChg>
      </pc:sldChg>
      <pc:sldChg chg="modSp mod">
        <pc:chgData name="CHARLIE COMOLLI" userId="5bcbbd33ee279ff1" providerId="LiveId" clId="{06F9130C-6031-4DDC-971D-949041A041D2}" dt="2024-09-25T22:58:21.162" v="73" actId="20577"/>
        <pc:sldMkLst>
          <pc:docMk/>
          <pc:sldMk cId="2940942048" sldId="258"/>
        </pc:sldMkLst>
        <pc:spChg chg="mod">
          <ac:chgData name="CHARLIE COMOLLI" userId="5bcbbd33ee279ff1" providerId="LiveId" clId="{06F9130C-6031-4DDC-971D-949041A041D2}" dt="2024-09-25T22:58:05.330" v="71" actId="20577"/>
          <ac:spMkLst>
            <pc:docMk/>
            <pc:sldMk cId="2940942048" sldId="258"/>
            <ac:spMk id="2" creationId="{BF080B6A-4500-4187-8B8D-71D8EFE9A920}"/>
          </ac:spMkLst>
        </pc:spChg>
        <pc:spChg chg="mod">
          <ac:chgData name="CHARLIE COMOLLI" userId="5bcbbd33ee279ff1" providerId="LiveId" clId="{06F9130C-6031-4DDC-971D-949041A041D2}" dt="2024-09-25T22:58:21.162" v="73" actId="20577"/>
          <ac:spMkLst>
            <pc:docMk/>
            <pc:sldMk cId="2940942048" sldId="258"/>
            <ac:spMk id="8" creationId="{05D4779D-E2B4-5788-0B43-72B7E7A4368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A6662E-FAF4-44BC-88B5-85A7CBFB6D30}" type="datetime1">
              <a:rPr lang="en-US" smtClean="0"/>
              <a:pPr/>
              <a:t>9/25/24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3218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57E0CF6C-748E-4B7A-BC8B-3011EF78ED13}" type="datetime1">
              <a:rPr lang="en-US" smtClean="0"/>
              <a:pPr/>
              <a:t>9/25/24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303864981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E0CF6C-748E-4B7A-BC8B-3011EF78ED13}" type="datetime1">
              <a:rPr lang="en-US" smtClean="0"/>
              <a:pPr/>
              <a:t>9/25/24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260336596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E0CF6C-748E-4B7A-BC8B-3011EF78ED13}" type="datetime1">
              <a:rPr lang="en-US" smtClean="0"/>
              <a:pPr/>
              <a:t>9/25/24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07065648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E0CF6C-748E-4B7A-BC8B-3011EF78ED13}" type="datetime1">
              <a:rPr lang="en-US" smtClean="0"/>
              <a:pPr/>
              <a:t>9/25/24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404304416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E0CF6C-748E-4B7A-BC8B-3011EF78ED13}" type="datetime1">
              <a:rPr lang="en-US" smtClean="0"/>
              <a:pPr/>
              <a:t>9/25/24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44986931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E0CF6C-748E-4B7A-BC8B-3011EF78ED13}" type="datetime1">
              <a:rPr lang="en-US" smtClean="0"/>
              <a:pPr/>
              <a:t>9/25/24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142479365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559632-1575-4E14-B53B-3DC3D5ED3947}" type="datetime1">
              <a:rPr lang="en-US" smtClean="0"/>
              <a:t>9/25/24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8999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4A6868-2568-4CC9-B302-F37117B01A6E}" type="datetime1">
              <a:rPr lang="en-US" smtClean="0"/>
              <a:t>9/25/24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714987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55F08A-1E71-4B2B-BB49-E743F2903911}" type="datetime1">
              <a:rPr lang="en-US" smtClean="0"/>
              <a:t>9/25/24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53484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417D9E-721A-44BB-8863-9873FE64DA75}" type="datetime1">
              <a:rPr lang="en-US" smtClean="0"/>
              <a:t>9/25/24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955870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31DA2F-80B8-49CF-99FB-5ABCA53A607A}" type="datetime1">
              <a:rPr lang="en-US" smtClean="0"/>
              <a:t>9/25/24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013376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852172-E6C9-4B6C-929A-A9DE3837BBF1}" type="datetime1">
              <a:rPr lang="en-US" smtClean="0"/>
              <a:t>9/25/24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482414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B41CFF-90C9-47B3-9DA1-F2BF8D839F7E}" type="datetime1">
              <a:rPr lang="en-US" smtClean="0"/>
              <a:t>9/25/24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938448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6048FA-06AB-4884-A69B-986B96E68A24}" type="datetime1">
              <a:rPr lang="en-US" smtClean="0"/>
              <a:t>9/25/24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139270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DB7ABA-0172-4F9C-889D-567164F66BCD}" type="datetime1">
              <a:rPr lang="en-US" smtClean="0"/>
              <a:t>9/25/24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12172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AC6A5B-8AE7-4A41-B5A7-9ADC6686DC18}" type="datetime1">
              <a:rPr lang="en-US" smtClean="0"/>
              <a:t>9/25/24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34574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57E0CF6C-748E-4B7A-BC8B-3011EF78ED13}" type="datetime1">
              <a:rPr lang="en-US" smtClean="0"/>
              <a:pPr/>
              <a:t>9/25/24</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3447081373"/>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www.liveabout.com/course-handicap-definition-1561047" TargetMode="Externa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pic>
        <p:nvPicPr>
          <p:cNvPr id="4" name="Picture 3" descr="Aesthetic liquid watercolor and ink">
            <a:extLst>
              <a:ext uri="{FF2B5EF4-FFF2-40B4-BE49-F238E27FC236}">
                <a16:creationId xmlns:a16="http://schemas.microsoft.com/office/drawing/2014/main" id="{257D3B6D-8211-C395-92C1-23983055D40D}"/>
              </a:ext>
            </a:extLst>
          </p:cNvPr>
          <p:cNvPicPr>
            <a:picLocks noChangeAspect="1"/>
          </p:cNvPicPr>
          <p:nvPr/>
        </p:nvPicPr>
        <p:blipFill rotWithShape="1">
          <a:blip r:embed="rId4">
            <a:alphaModFix amt="30000"/>
          </a:blip>
          <a:srcRect t="2684" b="5826"/>
          <a:stretch/>
        </p:blipFill>
        <p:spPr>
          <a:xfrm>
            <a:off x="-45602" y="55031"/>
            <a:ext cx="12188389" cy="6857990"/>
          </a:xfrm>
          <a:prstGeom prst="rect">
            <a:avLst/>
          </a:prstGeom>
        </p:spPr>
      </p:pic>
      <p:sp>
        <p:nvSpPr>
          <p:cNvPr id="2" name="Title 1">
            <a:extLst>
              <a:ext uri="{FF2B5EF4-FFF2-40B4-BE49-F238E27FC236}">
                <a16:creationId xmlns:a16="http://schemas.microsoft.com/office/drawing/2014/main" id="{BF080B6A-4500-4187-8B8D-71D8EFE9A920}"/>
              </a:ext>
            </a:extLst>
          </p:cNvPr>
          <p:cNvSpPr>
            <a:spLocks noGrp="1"/>
          </p:cNvSpPr>
          <p:nvPr>
            <p:ph type="ctrTitle"/>
          </p:nvPr>
        </p:nvSpPr>
        <p:spPr>
          <a:xfrm>
            <a:off x="767533" y="245677"/>
            <a:ext cx="10883670" cy="792548"/>
          </a:xfrm>
        </p:spPr>
        <p:txBody>
          <a:bodyPr>
            <a:normAutofit fontScale="90000"/>
          </a:bodyPr>
          <a:lstStyle/>
          <a:p>
            <a:pPr algn="ctr"/>
            <a:r>
              <a:rPr lang="en-US" sz="6000" b="1" dirty="0">
                <a:solidFill>
                  <a:srgbClr val="0070C0"/>
                </a:solidFill>
                <a:effectLst>
                  <a:outerShdw blurRad="38100" dist="38100" dir="2700000" algn="tl">
                    <a:srgbClr val="000000">
                      <a:alpha val="43137"/>
                    </a:srgbClr>
                  </a:outerShdw>
                </a:effectLst>
                <a:latin typeface="Arial Rounded MT Bold" panose="020F0704030504030204" pitchFamily="34" charset="0"/>
              </a:rPr>
              <a:t>2024 FALL invitational</a:t>
            </a:r>
            <a:br>
              <a:rPr lang="en-US" dirty="0">
                <a:effectLst>
                  <a:outerShdw blurRad="38100" dist="38100" dir="2700000" algn="tl">
                    <a:srgbClr val="000000">
                      <a:alpha val="43137"/>
                    </a:srgbClr>
                  </a:outerShdw>
                </a:effectLst>
                <a:latin typeface="Arial Rounded MT Bold" panose="020F0704030504030204" pitchFamily="34" charset="0"/>
              </a:rPr>
            </a:br>
            <a:r>
              <a:rPr lang="en-US" sz="1600" dirty="0">
                <a:solidFill>
                  <a:schemeClr val="bg2">
                    <a:lumMod val="20000"/>
                    <a:lumOff val="80000"/>
                  </a:schemeClr>
                </a:solidFill>
                <a:effectLst>
                  <a:outerShdw blurRad="38100" dist="38100" dir="2700000" algn="tl">
                    <a:srgbClr val="000000">
                      <a:alpha val="43137"/>
                    </a:srgbClr>
                  </a:outerShdw>
                </a:effectLst>
                <a:latin typeface="Arial Rounded MT Bold" panose="020F0704030504030204" pitchFamily="34" charset="0"/>
              </a:rPr>
              <a:t>Presented by </a:t>
            </a:r>
            <a:r>
              <a:rPr lang="en-US" sz="1600" b="1" dirty="0">
                <a:solidFill>
                  <a:schemeClr val="accent1"/>
                </a:solidFill>
                <a:effectLst>
                  <a:outerShdw blurRad="38100" dist="38100" dir="2700000" algn="tl">
                    <a:srgbClr val="000000">
                      <a:alpha val="43137"/>
                    </a:srgbClr>
                  </a:outerShdw>
                </a:effectLst>
                <a:latin typeface="Arial Rounded MT Bold" panose="020F0704030504030204" pitchFamily="34" charset="0"/>
              </a:rPr>
              <a:t>Southern Arizona Golf Association</a:t>
            </a:r>
          </a:p>
        </p:txBody>
      </p:sp>
      <p:sp>
        <p:nvSpPr>
          <p:cNvPr id="42" name="Subtitle 41">
            <a:extLst>
              <a:ext uri="{FF2B5EF4-FFF2-40B4-BE49-F238E27FC236}">
                <a16:creationId xmlns:a16="http://schemas.microsoft.com/office/drawing/2014/main" id="{075D3162-C569-00FB-5390-0806098091C8}"/>
              </a:ext>
            </a:extLst>
          </p:cNvPr>
          <p:cNvSpPr>
            <a:spLocks noGrp="1"/>
          </p:cNvSpPr>
          <p:nvPr>
            <p:ph type="subTitle" idx="1"/>
          </p:nvPr>
        </p:nvSpPr>
        <p:spPr>
          <a:xfrm>
            <a:off x="5638800" y="5829526"/>
            <a:ext cx="6503987" cy="1018949"/>
          </a:xfrm>
        </p:spPr>
        <p:txBody>
          <a:bodyPr>
            <a:normAutofit fontScale="85000" lnSpcReduction="10000"/>
          </a:bodyPr>
          <a:lstStyle/>
          <a:p>
            <a:pPr marL="285750" indent="-285750">
              <a:buFont typeface="Arial" panose="020B0604020202020204" pitchFamily="34" charset="0"/>
              <a:buChar char="•"/>
            </a:pPr>
            <a:r>
              <a:rPr lang="en-US" sz="1600" b="1" dirty="0">
                <a:solidFill>
                  <a:srgbClr val="F8F8F8"/>
                </a:solidFill>
              </a:rPr>
              <a:t>All ties will be broken by scorecard playoff per USGA guidelines </a:t>
            </a:r>
          </a:p>
          <a:p>
            <a:pPr marL="285750" indent="-285750">
              <a:buFont typeface="Arial" panose="020B0604020202020204" pitchFamily="34" charset="0"/>
              <a:buChar char="•"/>
            </a:pPr>
            <a:r>
              <a:rPr lang="en-US" sz="1600" b="1" dirty="0">
                <a:solidFill>
                  <a:srgbClr val="F8F8F8"/>
                </a:solidFill>
              </a:rPr>
              <a:t>Prize vouchers will be awarded to approximately 1/3 of the total field</a:t>
            </a:r>
          </a:p>
          <a:p>
            <a:pPr marL="285750" indent="-285750">
              <a:buFont typeface="Arial" panose="020B0604020202020204" pitchFamily="34" charset="0"/>
              <a:buChar char="•"/>
            </a:pPr>
            <a:r>
              <a:rPr lang="en-US" sz="1600" b="1" dirty="0">
                <a:solidFill>
                  <a:srgbClr val="F8F8F8"/>
                </a:solidFill>
              </a:rPr>
              <a:t>Field size limited to 36 players</a:t>
            </a:r>
          </a:p>
        </p:txBody>
      </p:sp>
      <p:sp>
        <p:nvSpPr>
          <p:cNvPr id="5" name="Subtitle 2">
            <a:extLst>
              <a:ext uri="{FF2B5EF4-FFF2-40B4-BE49-F238E27FC236}">
                <a16:creationId xmlns:a16="http://schemas.microsoft.com/office/drawing/2014/main" id="{41A250AD-3700-E3D2-F085-A97446BA7CE3}"/>
              </a:ext>
            </a:extLst>
          </p:cNvPr>
          <p:cNvSpPr txBox="1">
            <a:spLocks/>
          </p:cNvSpPr>
          <p:nvPr/>
        </p:nvSpPr>
        <p:spPr>
          <a:xfrm>
            <a:off x="49213" y="1038225"/>
            <a:ext cx="12093574" cy="506942"/>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r>
              <a:rPr lang="en-US" sz="3200" cap="all" dirty="0" err="1">
                <a:ln w="3175" cmpd="sng">
                  <a:noFill/>
                </a:ln>
                <a:effectLst>
                  <a:outerShdw blurRad="38100" dist="38100" dir="2700000" algn="tl">
                    <a:srgbClr val="000000">
                      <a:alpha val="43137"/>
                    </a:srgbClr>
                  </a:outerShdw>
                </a:effectLst>
                <a:latin typeface="Arial Rounded MT Bold" panose="020F0704030504030204" pitchFamily="34" charset="0"/>
                <a:ea typeface="+mj-ea"/>
                <a:cs typeface="+mj-cs"/>
              </a:rPr>
              <a:t>MONday</a:t>
            </a:r>
            <a:r>
              <a:rPr lang="en-US" sz="3200" cap="all" dirty="0">
                <a:ln w="3175" cmpd="sng">
                  <a:noFill/>
                </a:ln>
                <a:effectLst>
                  <a:outerShdw blurRad="38100" dist="38100" dir="2700000" algn="tl">
                    <a:srgbClr val="000000">
                      <a:alpha val="43137"/>
                    </a:srgbClr>
                  </a:outerShdw>
                </a:effectLst>
                <a:latin typeface="Arial Rounded MT Bold" panose="020F0704030504030204" pitchFamily="34" charset="0"/>
                <a:ea typeface="+mj-ea"/>
                <a:cs typeface="+mj-cs"/>
              </a:rPr>
              <a:t>, OCTOBER 14</a:t>
            </a:r>
            <a:r>
              <a:rPr lang="en-US" sz="3200" cap="all" baseline="30000" dirty="0">
                <a:ln w="3175" cmpd="sng">
                  <a:noFill/>
                </a:ln>
                <a:effectLst>
                  <a:outerShdw blurRad="38100" dist="38100" dir="2700000" algn="tl">
                    <a:srgbClr val="000000">
                      <a:alpha val="43137"/>
                    </a:srgbClr>
                  </a:outerShdw>
                </a:effectLst>
                <a:latin typeface="Arial Rounded MT Bold" panose="020F0704030504030204" pitchFamily="34" charset="0"/>
                <a:ea typeface="+mj-ea"/>
                <a:cs typeface="+mj-cs"/>
              </a:rPr>
              <a:t>th</a:t>
            </a:r>
            <a:r>
              <a:rPr lang="en-US" sz="3200" cap="all" dirty="0">
                <a:ln w="3175" cmpd="sng">
                  <a:noFill/>
                </a:ln>
                <a:effectLst>
                  <a:outerShdw blurRad="38100" dist="38100" dir="2700000" algn="tl">
                    <a:srgbClr val="000000">
                      <a:alpha val="43137"/>
                    </a:srgbClr>
                  </a:outerShdw>
                </a:effectLst>
                <a:latin typeface="Arial Rounded MT Bold" panose="020F0704030504030204" pitchFamily="34" charset="0"/>
                <a:ea typeface="+mj-ea"/>
                <a:cs typeface="+mj-cs"/>
              </a:rPr>
              <a:t> @ SIERRA VISTA GOLF CENTER</a:t>
            </a:r>
          </a:p>
        </p:txBody>
      </p:sp>
      <p:sp>
        <p:nvSpPr>
          <p:cNvPr id="39" name="Subtitle 2">
            <a:extLst>
              <a:ext uri="{FF2B5EF4-FFF2-40B4-BE49-F238E27FC236}">
                <a16:creationId xmlns:a16="http://schemas.microsoft.com/office/drawing/2014/main" id="{15CECDFC-3BC8-80A9-50F2-60AB187936F1}"/>
              </a:ext>
            </a:extLst>
          </p:cNvPr>
          <p:cNvSpPr txBox="1">
            <a:spLocks/>
          </p:cNvSpPr>
          <p:nvPr/>
        </p:nvSpPr>
        <p:spPr>
          <a:xfrm>
            <a:off x="203200" y="3228974"/>
            <a:ext cx="11465753" cy="891783"/>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ctr"/>
            <a:r>
              <a:rPr lang="en-US" sz="2400" b="1" dirty="0">
                <a:solidFill>
                  <a:srgbClr val="0070C0"/>
                </a:solidFill>
              </a:rPr>
              <a:t>Tournament Entry Fee* </a:t>
            </a:r>
            <a:r>
              <a:rPr lang="en-US" sz="2400" dirty="0">
                <a:solidFill>
                  <a:srgbClr val="0070C0"/>
                </a:solidFill>
              </a:rPr>
              <a:t>: </a:t>
            </a:r>
            <a:r>
              <a:rPr lang="en-US" sz="2400" b="1" dirty="0">
                <a:solidFill>
                  <a:srgbClr val="0070C0"/>
                </a:solidFill>
              </a:rPr>
              <a:t>$65 for SAGA members, $80 for non-SAGA members</a:t>
            </a:r>
          </a:p>
          <a:p>
            <a:pPr algn="ctr"/>
            <a:r>
              <a:rPr lang="en-US" sz="2400" b="1" dirty="0">
                <a:solidFill>
                  <a:srgbClr val="F8F8F8"/>
                </a:solidFill>
              </a:rPr>
              <a:t>Open to Men and Women with an established USGA Handicap Index</a:t>
            </a:r>
          </a:p>
          <a:p>
            <a:pPr algn="ctr"/>
            <a:r>
              <a:rPr lang="en-US" sz="2400" b="1" dirty="0">
                <a:solidFill>
                  <a:srgbClr val="0070C0"/>
                </a:solidFill>
              </a:rPr>
              <a:t> </a:t>
            </a:r>
            <a:endParaRPr lang="en-US" sz="1800" b="1" dirty="0">
              <a:solidFill>
                <a:srgbClr val="0070C0"/>
              </a:solidFill>
            </a:endParaRPr>
          </a:p>
        </p:txBody>
      </p:sp>
      <p:sp>
        <p:nvSpPr>
          <p:cNvPr id="40" name="Subtitle 2">
            <a:extLst>
              <a:ext uri="{FF2B5EF4-FFF2-40B4-BE49-F238E27FC236}">
                <a16:creationId xmlns:a16="http://schemas.microsoft.com/office/drawing/2014/main" id="{80348408-BE35-A1C7-1C32-1AD23FF15681}"/>
              </a:ext>
            </a:extLst>
          </p:cNvPr>
          <p:cNvSpPr txBox="1">
            <a:spLocks/>
          </p:cNvSpPr>
          <p:nvPr/>
        </p:nvSpPr>
        <p:spPr>
          <a:xfrm>
            <a:off x="352426" y="4962525"/>
            <a:ext cx="11316527" cy="659342"/>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ctr"/>
            <a:r>
              <a:rPr lang="en-US" sz="3600" dirty="0"/>
              <a:t>SIGN UP TODAY at </a:t>
            </a:r>
            <a:r>
              <a:rPr lang="en-US" sz="3600" b="1" dirty="0"/>
              <a:t>www.sagagolfaz.com</a:t>
            </a:r>
          </a:p>
        </p:txBody>
      </p:sp>
      <p:sp>
        <p:nvSpPr>
          <p:cNvPr id="43" name="Subtitle 2">
            <a:extLst>
              <a:ext uri="{FF2B5EF4-FFF2-40B4-BE49-F238E27FC236}">
                <a16:creationId xmlns:a16="http://schemas.microsoft.com/office/drawing/2014/main" id="{0195C4C9-AD01-8107-689B-60DDC5BDCDC5}"/>
              </a:ext>
            </a:extLst>
          </p:cNvPr>
          <p:cNvSpPr txBox="1">
            <a:spLocks/>
          </p:cNvSpPr>
          <p:nvPr/>
        </p:nvSpPr>
        <p:spPr>
          <a:xfrm>
            <a:off x="334676" y="4328417"/>
            <a:ext cx="11316527" cy="430516"/>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r>
              <a:rPr lang="en-US" sz="2000" dirty="0">
                <a:solidFill>
                  <a:srgbClr val="F8F8F8"/>
                </a:solidFill>
              </a:rPr>
              <a:t>Tournament Entry Deadline is </a:t>
            </a:r>
            <a:r>
              <a:rPr lang="en-US" sz="2000" b="1" u="sng" dirty="0">
                <a:solidFill>
                  <a:srgbClr val="F8F8F8"/>
                </a:solidFill>
              </a:rPr>
              <a:t>Thursday,10 October </a:t>
            </a:r>
          </a:p>
        </p:txBody>
      </p:sp>
      <p:sp>
        <p:nvSpPr>
          <p:cNvPr id="44" name="Subtitle 2">
            <a:extLst>
              <a:ext uri="{FF2B5EF4-FFF2-40B4-BE49-F238E27FC236}">
                <a16:creationId xmlns:a16="http://schemas.microsoft.com/office/drawing/2014/main" id="{1BAD3F2C-3D59-B77C-6B18-B3C4052CA229}"/>
              </a:ext>
            </a:extLst>
          </p:cNvPr>
          <p:cNvSpPr txBox="1">
            <a:spLocks/>
          </p:cNvSpPr>
          <p:nvPr/>
        </p:nvSpPr>
        <p:spPr>
          <a:xfrm>
            <a:off x="352426" y="1971674"/>
            <a:ext cx="11316527" cy="1476375"/>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ctr"/>
            <a:r>
              <a:rPr lang="en-US" sz="2400" b="1" dirty="0">
                <a:solidFill>
                  <a:srgbClr val="EAEAEA"/>
                </a:solidFill>
              </a:rPr>
              <a:t>18 Hole Individual Quota format based on individual tee choice </a:t>
            </a:r>
          </a:p>
          <a:p>
            <a:pPr algn="ctr"/>
            <a:r>
              <a:rPr lang="en-US" sz="2400" b="1" dirty="0">
                <a:solidFill>
                  <a:srgbClr val="EAEAEA"/>
                </a:solidFill>
              </a:rPr>
              <a:t>Tee Options: </a:t>
            </a:r>
            <a:r>
              <a:rPr lang="en-US" sz="2400" b="1" dirty="0">
                <a:solidFill>
                  <a:srgbClr val="0070C0"/>
                </a:solidFill>
              </a:rPr>
              <a:t>Blue</a:t>
            </a:r>
            <a:r>
              <a:rPr lang="en-US" sz="2400" b="1" dirty="0"/>
              <a:t>, </a:t>
            </a:r>
            <a:r>
              <a:rPr lang="en-US" sz="2400" b="1" dirty="0">
                <a:solidFill>
                  <a:srgbClr val="F8F8F8"/>
                </a:solidFill>
              </a:rPr>
              <a:t>White</a:t>
            </a:r>
            <a:r>
              <a:rPr lang="en-US" sz="2400" b="1" dirty="0"/>
              <a:t>, </a:t>
            </a:r>
            <a:r>
              <a:rPr lang="en-US" sz="2400" b="1" dirty="0">
                <a:solidFill>
                  <a:srgbClr val="00B050"/>
                </a:solidFill>
              </a:rPr>
              <a:t>Green, </a:t>
            </a:r>
            <a:r>
              <a:rPr lang="en-US" sz="2400" b="1" dirty="0">
                <a:solidFill>
                  <a:srgbClr val="FFFF00"/>
                </a:solidFill>
              </a:rPr>
              <a:t>Gold</a:t>
            </a:r>
            <a:r>
              <a:rPr lang="en-US" sz="2400" b="1" dirty="0"/>
              <a:t> or </a:t>
            </a:r>
            <a:r>
              <a:rPr lang="en-US" sz="2400" b="1" dirty="0">
                <a:solidFill>
                  <a:srgbClr val="FF0000"/>
                </a:solidFill>
              </a:rPr>
              <a:t>Red</a:t>
            </a:r>
          </a:p>
        </p:txBody>
      </p:sp>
      <p:sp>
        <p:nvSpPr>
          <p:cNvPr id="3" name="Subtitle 41">
            <a:extLst>
              <a:ext uri="{FF2B5EF4-FFF2-40B4-BE49-F238E27FC236}">
                <a16:creationId xmlns:a16="http://schemas.microsoft.com/office/drawing/2014/main" id="{D9B90448-9A20-3399-D6ED-60164927BFDB}"/>
              </a:ext>
            </a:extLst>
          </p:cNvPr>
          <p:cNvSpPr txBox="1">
            <a:spLocks/>
          </p:cNvSpPr>
          <p:nvPr/>
        </p:nvSpPr>
        <p:spPr>
          <a:xfrm>
            <a:off x="-163223" y="6230426"/>
            <a:ext cx="5113914" cy="1018949"/>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50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marL="285750" indent="-285750">
              <a:buFont typeface="Arial" panose="020B0604020202020204" pitchFamily="34" charset="0"/>
              <a:buChar char="•"/>
            </a:pPr>
            <a:r>
              <a:rPr lang="en-US" sz="1200" b="1" dirty="0">
                <a:solidFill>
                  <a:srgbClr val="002060"/>
                </a:solidFill>
              </a:rPr>
              <a:t>* Includes green fee, cart, range balls, and prize fund</a:t>
            </a:r>
          </a:p>
        </p:txBody>
      </p:sp>
      <p:pic>
        <p:nvPicPr>
          <p:cNvPr id="6" name="Picture 5" descr="A green laurel wreath with a shield and golf clubs&#10;&#10;Description automatically generated">
            <a:extLst>
              <a:ext uri="{FF2B5EF4-FFF2-40B4-BE49-F238E27FC236}">
                <a16:creationId xmlns:a16="http://schemas.microsoft.com/office/drawing/2014/main" id="{26711624-86C5-0534-6DD5-A0316F34CC3B}"/>
              </a:ext>
            </a:extLst>
          </p:cNvPr>
          <p:cNvPicPr>
            <a:picLocks noChangeAspect="1"/>
          </p:cNvPicPr>
          <p:nvPr/>
        </p:nvPicPr>
        <p:blipFill>
          <a:blip r:embed="rId5"/>
          <a:stretch>
            <a:fillRect/>
          </a:stretch>
        </p:blipFill>
        <p:spPr>
          <a:xfrm>
            <a:off x="67959" y="90108"/>
            <a:ext cx="1132276" cy="1028127"/>
          </a:xfrm>
          <a:prstGeom prst="rect">
            <a:avLst/>
          </a:prstGeom>
        </p:spPr>
      </p:pic>
      <p:pic>
        <p:nvPicPr>
          <p:cNvPr id="7" name="Picture 6" descr="A green laurel wreath with a shield and golf clubs&#10;&#10;Description automatically generated">
            <a:extLst>
              <a:ext uri="{FF2B5EF4-FFF2-40B4-BE49-F238E27FC236}">
                <a16:creationId xmlns:a16="http://schemas.microsoft.com/office/drawing/2014/main" id="{B9472DFD-37C4-3DC0-95CE-68BE3141DE7A}"/>
              </a:ext>
            </a:extLst>
          </p:cNvPr>
          <p:cNvPicPr>
            <a:picLocks noChangeAspect="1"/>
          </p:cNvPicPr>
          <p:nvPr/>
        </p:nvPicPr>
        <p:blipFill>
          <a:blip r:embed="rId5"/>
          <a:stretch>
            <a:fillRect/>
          </a:stretch>
        </p:blipFill>
        <p:spPr>
          <a:xfrm>
            <a:off x="10895979" y="93918"/>
            <a:ext cx="1132276" cy="1028127"/>
          </a:xfrm>
          <a:prstGeom prst="rect">
            <a:avLst/>
          </a:prstGeom>
        </p:spPr>
      </p:pic>
    </p:spTree>
    <p:extLst>
      <p:ext uri="{BB962C8B-B14F-4D97-AF65-F5344CB8AC3E}">
        <p14:creationId xmlns:p14="http://schemas.microsoft.com/office/powerpoint/2010/main" val="263844982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sharpenSoften amount="-55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4" name="Picture 3" descr="Aesthetic liquid watercolor and ink">
            <a:extLst>
              <a:ext uri="{FF2B5EF4-FFF2-40B4-BE49-F238E27FC236}">
                <a16:creationId xmlns:a16="http://schemas.microsoft.com/office/drawing/2014/main" id="{257D3B6D-8211-C395-92C1-23983055D40D}"/>
              </a:ext>
            </a:extLst>
          </p:cNvPr>
          <p:cNvPicPr>
            <a:picLocks noChangeAspect="1"/>
          </p:cNvPicPr>
          <p:nvPr/>
        </p:nvPicPr>
        <p:blipFill rotWithShape="1">
          <a:blip r:embed="rId4">
            <a:alphaModFix amt="30000"/>
          </a:blip>
          <a:srcRect t="2684" b="5826"/>
          <a:stretch/>
        </p:blipFill>
        <p:spPr>
          <a:xfrm>
            <a:off x="-2" y="27938"/>
            <a:ext cx="12188389" cy="6857990"/>
          </a:xfrm>
          <a:prstGeom prst="rect">
            <a:avLst/>
          </a:prstGeom>
        </p:spPr>
      </p:pic>
      <p:sp>
        <p:nvSpPr>
          <p:cNvPr id="2" name="Title 1">
            <a:extLst>
              <a:ext uri="{FF2B5EF4-FFF2-40B4-BE49-F238E27FC236}">
                <a16:creationId xmlns:a16="http://schemas.microsoft.com/office/drawing/2014/main" id="{BF080B6A-4500-4187-8B8D-71D8EFE9A920}"/>
              </a:ext>
            </a:extLst>
          </p:cNvPr>
          <p:cNvSpPr>
            <a:spLocks noGrp="1"/>
          </p:cNvSpPr>
          <p:nvPr>
            <p:ph type="ctrTitle"/>
          </p:nvPr>
        </p:nvSpPr>
        <p:spPr>
          <a:xfrm>
            <a:off x="794808" y="243192"/>
            <a:ext cx="10883670" cy="792548"/>
          </a:xfrm>
        </p:spPr>
        <p:txBody>
          <a:bodyPr>
            <a:normAutofit fontScale="90000"/>
          </a:bodyPr>
          <a:lstStyle/>
          <a:p>
            <a:pPr algn="ctr"/>
            <a:r>
              <a:rPr lang="en-US" sz="6000" b="1" dirty="0">
                <a:solidFill>
                  <a:srgbClr val="0070C0"/>
                </a:solidFill>
                <a:effectLst>
                  <a:outerShdw blurRad="38100" dist="38100" dir="2700000" algn="tl">
                    <a:srgbClr val="000000">
                      <a:alpha val="43137"/>
                    </a:srgbClr>
                  </a:outerShdw>
                </a:effectLst>
                <a:latin typeface="Arial Rounded MT Bold" panose="020F0704030504030204" pitchFamily="34" charset="0"/>
              </a:rPr>
              <a:t>2024 FALL invitational</a:t>
            </a:r>
            <a:br>
              <a:rPr lang="en-US" dirty="0">
                <a:effectLst>
                  <a:outerShdw blurRad="38100" dist="38100" dir="2700000" algn="tl">
                    <a:srgbClr val="000000">
                      <a:alpha val="43137"/>
                    </a:srgbClr>
                  </a:outerShdw>
                </a:effectLst>
                <a:latin typeface="Arial Rounded MT Bold" panose="020F0704030504030204" pitchFamily="34" charset="0"/>
              </a:rPr>
            </a:br>
            <a:r>
              <a:rPr lang="en-US" sz="1600" dirty="0">
                <a:solidFill>
                  <a:schemeClr val="bg2">
                    <a:lumMod val="20000"/>
                    <a:lumOff val="80000"/>
                  </a:schemeClr>
                </a:solidFill>
                <a:effectLst>
                  <a:outerShdw blurRad="38100" dist="38100" dir="2700000" algn="tl">
                    <a:srgbClr val="000000">
                      <a:alpha val="43137"/>
                    </a:srgbClr>
                  </a:outerShdw>
                </a:effectLst>
                <a:latin typeface="Arial Rounded MT Bold" panose="020F0704030504030204" pitchFamily="34" charset="0"/>
              </a:rPr>
              <a:t>Presented by </a:t>
            </a:r>
            <a:r>
              <a:rPr lang="en-US" sz="1600" b="1" dirty="0">
                <a:solidFill>
                  <a:schemeClr val="accent1"/>
                </a:solidFill>
                <a:effectLst>
                  <a:outerShdw blurRad="38100" dist="38100" dir="2700000" algn="tl">
                    <a:srgbClr val="000000">
                      <a:alpha val="43137"/>
                    </a:srgbClr>
                  </a:outerShdw>
                </a:effectLst>
                <a:latin typeface="Arial Rounded MT Bold" panose="020F0704030504030204" pitchFamily="34" charset="0"/>
              </a:rPr>
              <a:t>Southern Arizona Golf Association</a:t>
            </a:r>
            <a:endParaRPr lang="en-US" sz="1600" b="1" dirty="0">
              <a:effectLst>
                <a:outerShdw blurRad="38100" dist="38100" dir="2700000" algn="tl">
                  <a:srgbClr val="000000">
                    <a:alpha val="43137"/>
                  </a:srgbClr>
                </a:outerShdw>
              </a:effectLst>
              <a:latin typeface="Arial Rounded MT Bold" panose="020F0704030504030204" pitchFamily="34" charset="0"/>
            </a:endParaRPr>
          </a:p>
        </p:txBody>
      </p:sp>
      <p:sp>
        <p:nvSpPr>
          <p:cNvPr id="5" name="Subtitle 2">
            <a:extLst>
              <a:ext uri="{FF2B5EF4-FFF2-40B4-BE49-F238E27FC236}">
                <a16:creationId xmlns:a16="http://schemas.microsoft.com/office/drawing/2014/main" id="{41A250AD-3700-E3D2-F085-A97446BA7CE3}"/>
              </a:ext>
            </a:extLst>
          </p:cNvPr>
          <p:cNvSpPr txBox="1">
            <a:spLocks/>
          </p:cNvSpPr>
          <p:nvPr/>
        </p:nvSpPr>
        <p:spPr>
          <a:xfrm>
            <a:off x="361951" y="1038225"/>
            <a:ext cx="11316527" cy="506942"/>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ctr"/>
            <a:r>
              <a:rPr lang="en-US" sz="2800" b="1" u="sng" dirty="0"/>
              <a:t>Quota Format</a:t>
            </a:r>
          </a:p>
        </p:txBody>
      </p:sp>
      <p:sp>
        <p:nvSpPr>
          <p:cNvPr id="39" name="Subtitle 2">
            <a:extLst>
              <a:ext uri="{FF2B5EF4-FFF2-40B4-BE49-F238E27FC236}">
                <a16:creationId xmlns:a16="http://schemas.microsoft.com/office/drawing/2014/main" id="{15CECDFC-3BC8-80A9-50F2-60AB187936F1}"/>
              </a:ext>
            </a:extLst>
          </p:cNvPr>
          <p:cNvSpPr txBox="1">
            <a:spLocks/>
          </p:cNvSpPr>
          <p:nvPr/>
        </p:nvSpPr>
        <p:spPr>
          <a:xfrm>
            <a:off x="352426" y="3228975"/>
            <a:ext cx="11316527" cy="659342"/>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ctr"/>
            <a:endParaRPr lang="en-US" sz="1800" dirty="0"/>
          </a:p>
        </p:txBody>
      </p:sp>
      <p:sp>
        <p:nvSpPr>
          <p:cNvPr id="43" name="Subtitle 2">
            <a:extLst>
              <a:ext uri="{FF2B5EF4-FFF2-40B4-BE49-F238E27FC236}">
                <a16:creationId xmlns:a16="http://schemas.microsoft.com/office/drawing/2014/main" id="{0195C4C9-AD01-8107-689B-60DDC5BDCDC5}"/>
              </a:ext>
            </a:extLst>
          </p:cNvPr>
          <p:cNvSpPr txBox="1">
            <a:spLocks/>
          </p:cNvSpPr>
          <p:nvPr/>
        </p:nvSpPr>
        <p:spPr>
          <a:xfrm>
            <a:off x="352426" y="4514850"/>
            <a:ext cx="11316527" cy="430516"/>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ctr"/>
            <a:endParaRPr lang="en-US" sz="2000" b="1" dirty="0">
              <a:solidFill>
                <a:srgbClr val="FF0000"/>
              </a:solidFill>
            </a:endParaRPr>
          </a:p>
        </p:txBody>
      </p:sp>
      <p:sp>
        <p:nvSpPr>
          <p:cNvPr id="44" name="Subtitle 2">
            <a:extLst>
              <a:ext uri="{FF2B5EF4-FFF2-40B4-BE49-F238E27FC236}">
                <a16:creationId xmlns:a16="http://schemas.microsoft.com/office/drawing/2014/main" id="{1BAD3F2C-3D59-B77C-6B18-B3C4052CA229}"/>
              </a:ext>
            </a:extLst>
          </p:cNvPr>
          <p:cNvSpPr txBox="1">
            <a:spLocks/>
          </p:cNvSpPr>
          <p:nvPr/>
        </p:nvSpPr>
        <p:spPr>
          <a:xfrm>
            <a:off x="352426" y="1971674"/>
            <a:ext cx="11316527" cy="4455759"/>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ctr"/>
            <a:endParaRPr lang="en-US" sz="2400" b="1" dirty="0">
              <a:solidFill>
                <a:srgbClr val="00B050"/>
              </a:solidFill>
            </a:endParaRPr>
          </a:p>
        </p:txBody>
      </p:sp>
      <p:sp>
        <p:nvSpPr>
          <p:cNvPr id="8" name="TextBox 7">
            <a:extLst>
              <a:ext uri="{FF2B5EF4-FFF2-40B4-BE49-F238E27FC236}">
                <a16:creationId xmlns:a16="http://schemas.microsoft.com/office/drawing/2014/main" id="{05D4779D-E2B4-5788-0B43-72B7E7A43681}"/>
              </a:ext>
            </a:extLst>
          </p:cNvPr>
          <p:cNvSpPr txBox="1"/>
          <p:nvPr/>
        </p:nvSpPr>
        <p:spPr>
          <a:xfrm>
            <a:off x="150920" y="1506360"/>
            <a:ext cx="11789545" cy="5109091"/>
          </a:xfrm>
          <a:prstGeom prst="rect">
            <a:avLst/>
          </a:prstGeom>
          <a:noFill/>
        </p:spPr>
        <p:txBody>
          <a:bodyPr wrap="square">
            <a:spAutoFit/>
          </a:bodyPr>
          <a:lstStyle/>
          <a:p>
            <a:pPr fontAlgn="base"/>
            <a:r>
              <a:rPr lang="en-US" b="1" dirty="0">
                <a:solidFill>
                  <a:schemeClr val="bg1"/>
                </a:solidFill>
                <a:latin typeface="Calibri" panose="020F0502020204030204" pitchFamily="34" charset="0"/>
              </a:rPr>
              <a:t>In this version of Quota, the goal is to beat a target of 36 points, and the golfer who exceeds that goal by the most is the winner.</a:t>
            </a:r>
          </a:p>
          <a:p>
            <a:pPr marL="0" marR="0" fontAlgn="base"/>
            <a:endParaRPr lang="en-US" sz="1800" dirty="0">
              <a:solidFill>
                <a:schemeClr val="bg1"/>
              </a:solidFill>
              <a:effectLst/>
              <a:latin typeface="Calibri" panose="020F0502020204030204" pitchFamily="34" charset="0"/>
              <a:ea typeface="Times New Roman" panose="02020603050405020304" pitchFamily="18" charset="0"/>
            </a:endParaRPr>
          </a:p>
          <a:p>
            <a:pPr marL="0" marR="0" fontAlgn="base"/>
            <a:r>
              <a:rPr lang="en-US" sz="1800" b="1" dirty="0">
                <a:solidFill>
                  <a:schemeClr val="bg1"/>
                </a:solidFill>
                <a:effectLst/>
                <a:latin typeface="Calibri" panose="020F0502020204030204" pitchFamily="34" charset="0"/>
                <a:ea typeface="Times New Roman" panose="02020603050405020304" pitchFamily="18" charset="0"/>
              </a:rPr>
              <a:t>How it works.</a:t>
            </a:r>
          </a:p>
          <a:p>
            <a:pPr marL="0" marR="0" fontAlgn="base"/>
            <a:r>
              <a:rPr lang="en-US" sz="1800" b="1" dirty="0">
                <a:solidFill>
                  <a:schemeClr val="bg1"/>
                </a:solidFill>
                <a:effectLst/>
                <a:latin typeface="Calibri" panose="020F0502020204030204" pitchFamily="34" charset="0"/>
                <a:ea typeface="Times New Roman" panose="02020603050405020304" pitchFamily="18" charset="0"/>
              </a:rPr>
              <a:t> </a:t>
            </a:r>
            <a:endParaRPr lang="en-US" sz="2000" b="1" dirty="0">
              <a:solidFill>
                <a:schemeClr val="bg1"/>
              </a:solidFill>
              <a:effectLst/>
              <a:latin typeface="Times New Roman" panose="02020603050405020304" pitchFamily="18" charset="0"/>
              <a:ea typeface="Times New Roman" panose="02020603050405020304" pitchFamily="18" charset="0"/>
            </a:endParaRPr>
          </a:p>
          <a:p>
            <a:pPr marL="0" marR="0" fontAlgn="base"/>
            <a:r>
              <a:rPr lang="en-US" sz="1800" b="1" dirty="0">
                <a:solidFill>
                  <a:schemeClr val="bg1"/>
                </a:solidFill>
                <a:effectLst/>
                <a:latin typeface="Calibri" panose="020F0502020204030204" pitchFamily="34" charset="0"/>
                <a:ea typeface="Times New Roman" panose="02020603050405020304" pitchFamily="18" charset="0"/>
              </a:rPr>
              <a:t>Your score on each hole earns you points in a quota tournament.  Double Eagle = </a:t>
            </a:r>
            <a:r>
              <a:rPr lang="en-US" b="1" dirty="0">
                <a:solidFill>
                  <a:schemeClr val="bg1"/>
                </a:solidFill>
                <a:latin typeface="Calibri" panose="020F0502020204030204" pitchFamily="34" charset="0"/>
                <a:ea typeface="Times New Roman" panose="02020603050405020304" pitchFamily="18" charset="0"/>
              </a:rPr>
              <a:t>8</a:t>
            </a:r>
            <a:r>
              <a:rPr lang="en-US" sz="1800" b="1" dirty="0">
                <a:solidFill>
                  <a:schemeClr val="bg1"/>
                </a:solidFill>
                <a:effectLst/>
                <a:latin typeface="Calibri" panose="020F0502020204030204" pitchFamily="34" charset="0"/>
                <a:ea typeface="Times New Roman" panose="02020603050405020304" pitchFamily="18" charset="0"/>
              </a:rPr>
              <a:t>, Eagle = 5, Birdie = 3, Par = 2, Bogey = 1, Double Bogey = 0, Triple Bogey or worse = -1. </a:t>
            </a:r>
          </a:p>
          <a:p>
            <a:pPr marL="0" marR="0" fontAlgn="base"/>
            <a:endParaRPr lang="en-US" sz="2000" b="1" dirty="0">
              <a:solidFill>
                <a:schemeClr val="bg1"/>
              </a:solidFill>
              <a:effectLst/>
              <a:latin typeface="Times New Roman" panose="02020603050405020304" pitchFamily="18" charset="0"/>
              <a:ea typeface="Times New Roman" panose="02020603050405020304" pitchFamily="18" charset="0"/>
            </a:endParaRPr>
          </a:p>
          <a:p>
            <a:pPr marL="0" marR="0" fontAlgn="base"/>
            <a:r>
              <a:rPr lang="en-US" sz="1800" b="1" dirty="0">
                <a:solidFill>
                  <a:schemeClr val="bg1"/>
                </a:solidFill>
                <a:effectLst/>
                <a:latin typeface="Calibri" panose="020F0502020204030204" pitchFamily="34" charset="0"/>
                <a:ea typeface="Times New Roman" panose="02020603050405020304" pitchFamily="18" charset="0"/>
              </a:rPr>
              <a:t>Every golfer begins with a certain number of points based on your course handicap.  Start by determining your </a:t>
            </a:r>
            <a:r>
              <a:rPr lang="en-US" sz="1800" b="1" u="sng" dirty="0">
                <a:solidFill>
                  <a:schemeClr val="bg1"/>
                </a:solidFill>
                <a:effectLst/>
                <a:latin typeface="Calibri" panose="020F0502020204030204" pitchFamily="34" charset="0"/>
                <a:ea typeface="Times New Roman" panose="02020603050405020304" pitchFamily="18" charset="0"/>
                <a:hlinkClick r:id="rId5">
                  <a:extLst>
                    <a:ext uri="{A12FA001-AC4F-418D-AE19-62706E023703}">
                      <ahyp:hlinkClr xmlns:ahyp="http://schemas.microsoft.com/office/drawing/2018/hyperlinkcolor" val="tx"/>
                    </a:ext>
                  </a:extLst>
                </a:hlinkClick>
              </a:rPr>
              <a:t>course handicap</a:t>
            </a:r>
            <a:r>
              <a:rPr lang="en-US" sz="1800" b="1" dirty="0">
                <a:solidFill>
                  <a:schemeClr val="bg1"/>
                </a:solidFill>
                <a:effectLst/>
                <a:latin typeface="Calibri" panose="020F0502020204030204" pitchFamily="34" charset="0"/>
                <a:ea typeface="Times New Roman" panose="02020603050405020304" pitchFamily="18" charset="0"/>
              </a:rPr>
              <a:t> from the tee area you select.  If your course handicap is 12; then 12 is your starting number of points. You tee off No. 1 with 12 points. If you par the first hole, you earn 2 points, and now you're at 14.  Remember, we're talking about gross scores, not net scores.  Your handicap is factored into the starting point.  A plus 2 handicap will start with -2 points.</a:t>
            </a:r>
            <a:endParaRPr lang="en-US" sz="2000" b="1" dirty="0">
              <a:solidFill>
                <a:schemeClr val="bg1"/>
              </a:solidFill>
              <a:effectLst/>
              <a:latin typeface="Times New Roman" panose="02020603050405020304" pitchFamily="18" charset="0"/>
              <a:ea typeface="Times New Roman" panose="02020603050405020304" pitchFamily="18" charset="0"/>
            </a:endParaRPr>
          </a:p>
          <a:p>
            <a:pPr marL="0" marR="0" fontAlgn="base"/>
            <a:endParaRPr lang="en-US" sz="1800" b="1" dirty="0">
              <a:solidFill>
                <a:schemeClr val="bg1"/>
              </a:solidFill>
              <a:effectLst/>
              <a:latin typeface="Calibri" panose="020F0502020204030204" pitchFamily="34" charset="0"/>
              <a:ea typeface="Times New Roman" panose="02020603050405020304" pitchFamily="18" charset="0"/>
            </a:endParaRPr>
          </a:p>
          <a:p>
            <a:pPr marL="0" marR="0" fontAlgn="base"/>
            <a:r>
              <a:rPr lang="en-US" sz="1800" b="1" dirty="0">
                <a:solidFill>
                  <a:schemeClr val="bg1"/>
                </a:solidFill>
                <a:effectLst/>
                <a:latin typeface="Calibri" panose="020F0502020204030204" pitchFamily="34" charset="0"/>
                <a:ea typeface="Times New Roman" panose="02020603050405020304" pitchFamily="18" charset="0"/>
              </a:rPr>
              <a:t>After the completion of your round, all points earned during the round will be added to your starting number. If you finish with 40 points, you beat the quota by four points, or +4. If you finish with 32 points, you finish at -4.</a:t>
            </a:r>
            <a:endParaRPr lang="en-US" sz="2000" b="1" dirty="0">
              <a:solidFill>
                <a:schemeClr val="bg1"/>
              </a:solidFill>
              <a:effectLst/>
              <a:latin typeface="Times New Roman" panose="02020603050405020304" pitchFamily="18" charset="0"/>
              <a:ea typeface="Times New Roman" panose="02020603050405020304" pitchFamily="18" charset="0"/>
            </a:endParaRPr>
          </a:p>
          <a:p>
            <a:pPr marL="0" marR="0" fontAlgn="base"/>
            <a:endParaRPr lang="en-US" sz="1800" b="1" dirty="0">
              <a:solidFill>
                <a:schemeClr val="bg1"/>
              </a:solidFill>
              <a:effectLst/>
              <a:latin typeface="Calibri" panose="020F0502020204030204" pitchFamily="34" charset="0"/>
              <a:ea typeface="Times New Roman" panose="02020603050405020304" pitchFamily="18" charset="0"/>
            </a:endParaRPr>
          </a:p>
          <a:p>
            <a:pPr marL="0" marR="0" fontAlgn="base"/>
            <a:r>
              <a:rPr lang="en-US" sz="1800" b="1" dirty="0">
                <a:solidFill>
                  <a:schemeClr val="bg1"/>
                </a:solidFill>
                <a:effectLst/>
                <a:latin typeface="Calibri" panose="020F0502020204030204" pitchFamily="34" charset="0"/>
                <a:ea typeface="Times New Roman" panose="02020603050405020304" pitchFamily="18" charset="0"/>
              </a:rPr>
              <a:t>Again, the golfer who, in this version, beats 36 points by the most is the winner.  Please contact a SAGA board member if you have any questions.  </a:t>
            </a:r>
            <a:endParaRPr lang="en-US" sz="2000" b="1" dirty="0">
              <a:solidFill>
                <a:schemeClr val="bg1"/>
              </a:solidFill>
              <a:effectLst/>
              <a:latin typeface="Times New Roman" panose="02020603050405020304" pitchFamily="18" charset="0"/>
              <a:ea typeface="Times New Roman" panose="02020603050405020304" pitchFamily="18" charset="0"/>
            </a:endParaRPr>
          </a:p>
        </p:txBody>
      </p:sp>
      <p:pic>
        <p:nvPicPr>
          <p:cNvPr id="6" name="Picture 5" descr="A green laurel wreath with a shield and golf clubs&#10;&#10;Description automatically generated">
            <a:extLst>
              <a:ext uri="{FF2B5EF4-FFF2-40B4-BE49-F238E27FC236}">
                <a16:creationId xmlns:a16="http://schemas.microsoft.com/office/drawing/2014/main" id="{625FC29F-B9A2-3458-82BE-D6A4C8EFC0B1}"/>
              </a:ext>
            </a:extLst>
          </p:cNvPr>
          <p:cNvPicPr>
            <a:picLocks noChangeAspect="1"/>
          </p:cNvPicPr>
          <p:nvPr/>
        </p:nvPicPr>
        <p:blipFill>
          <a:blip r:embed="rId6"/>
          <a:stretch>
            <a:fillRect/>
          </a:stretch>
        </p:blipFill>
        <p:spPr>
          <a:xfrm>
            <a:off x="67959" y="90108"/>
            <a:ext cx="1132276" cy="1028127"/>
          </a:xfrm>
          <a:prstGeom prst="rect">
            <a:avLst/>
          </a:prstGeom>
        </p:spPr>
      </p:pic>
      <p:pic>
        <p:nvPicPr>
          <p:cNvPr id="7" name="Picture 6" descr="A green laurel wreath with a shield and golf clubs&#10;&#10;Description automatically generated">
            <a:extLst>
              <a:ext uri="{FF2B5EF4-FFF2-40B4-BE49-F238E27FC236}">
                <a16:creationId xmlns:a16="http://schemas.microsoft.com/office/drawing/2014/main" id="{DE3AE498-5B6B-30B1-512D-0EC4D4E763F0}"/>
              </a:ext>
            </a:extLst>
          </p:cNvPr>
          <p:cNvPicPr>
            <a:picLocks noChangeAspect="1"/>
          </p:cNvPicPr>
          <p:nvPr/>
        </p:nvPicPr>
        <p:blipFill>
          <a:blip r:embed="rId6"/>
          <a:stretch>
            <a:fillRect/>
          </a:stretch>
        </p:blipFill>
        <p:spPr>
          <a:xfrm>
            <a:off x="10895979" y="93918"/>
            <a:ext cx="1132276" cy="1028127"/>
          </a:xfrm>
          <a:prstGeom prst="rect">
            <a:avLst/>
          </a:prstGeom>
        </p:spPr>
      </p:pic>
    </p:spTree>
    <p:extLst>
      <p:ext uri="{BB962C8B-B14F-4D97-AF65-F5344CB8AC3E}">
        <p14:creationId xmlns:p14="http://schemas.microsoft.com/office/powerpoint/2010/main" val="2940942048"/>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Slice">
  <a:themeElements>
    <a:clrScheme name="Custom 1">
      <a:dk1>
        <a:sysClr val="windowText" lastClr="000000"/>
      </a:dk1>
      <a:lt1>
        <a:srgbClr val="E7CDE7"/>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ppt/theme/themeOverride1.xml><?xml version="1.0" encoding="utf-8"?>
<a:themeOverride xmlns:a="http://schemas.openxmlformats.org/drawingml/2006/main">
  <a:clrScheme name="Custom 1">
    <a:dk1>
      <a:sysClr val="windowText" lastClr="000000"/>
    </a:dk1>
    <a:lt1>
      <a:srgbClr val="E7CDE7"/>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themeOverride>
</file>

<file path=docProps/app.xml><?xml version="1.0" encoding="utf-8"?>
<Properties xmlns="http://schemas.openxmlformats.org/officeDocument/2006/extended-properties" xmlns:vt="http://schemas.openxmlformats.org/officeDocument/2006/docPropsVTypes">
  <Template/>
  <TotalTime>213</TotalTime>
  <Words>412</Words>
  <Application>Microsoft Macintosh PowerPoint</Application>
  <PresentationFormat>Widescreen</PresentationFormat>
  <Paragraphs>26</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Arial Rounded MT Bold</vt:lpstr>
      <vt:lpstr>Calibri</vt:lpstr>
      <vt:lpstr>Century Gothic</vt:lpstr>
      <vt:lpstr>Times New Roman</vt:lpstr>
      <vt:lpstr>Wingdings 3</vt:lpstr>
      <vt:lpstr>Slice</vt:lpstr>
      <vt:lpstr>2024 FALL invitational Presented by Southern Arizona Golf Association</vt:lpstr>
      <vt:lpstr>2024 FALL invitational Presented by Southern Arizona Golf Association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Winter invitational Presented by Southern Arizona Golf Association</dc:title>
  <dc:creator>CHARLIE COMOLLI</dc:creator>
  <cp:lastModifiedBy>jeff jennings</cp:lastModifiedBy>
  <cp:revision>9</cp:revision>
  <dcterms:created xsi:type="dcterms:W3CDTF">2023-01-02T18:16:23Z</dcterms:created>
  <dcterms:modified xsi:type="dcterms:W3CDTF">2024-09-25T23:43:10Z</dcterms:modified>
</cp:coreProperties>
</file>